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00" r:id="rId4"/>
    <p:sldId id="299" r:id="rId5"/>
    <p:sldId id="260" r:id="rId6"/>
    <p:sldId id="266" r:id="rId7"/>
    <p:sldId id="267" r:id="rId8"/>
    <p:sldId id="268" r:id="rId9"/>
    <p:sldId id="261" r:id="rId10"/>
    <p:sldId id="297" r:id="rId11"/>
    <p:sldId id="269" r:id="rId12"/>
    <p:sldId id="277" r:id="rId13"/>
    <p:sldId id="262" r:id="rId14"/>
    <p:sldId id="265" r:id="rId15"/>
    <p:sldId id="294" r:id="rId16"/>
    <p:sldId id="263" r:id="rId17"/>
    <p:sldId id="274" r:id="rId18"/>
    <p:sldId id="282" r:id="rId19"/>
    <p:sldId id="289" r:id="rId20"/>
    <p:sldId id="288" r:id="rId21"/>
    <p:sldId id="295" r:id="rId22"/>
    <p:sldId id="291" r:id="rId23"/>
    <p:sldId id="290" r:id="rId24"/>
    <p:sldId id="284" r:id="rId25"/>
    <p:sldId id="286" r:id="rId26"/>
    <p:sldId id="264" r:id="rId27"/>
    <p:sldId id="275" r:id="rId28"/>
    <p:sldId id="292" r:id="rId29"/>
    <p:sldId id="285" r:id="rId30"/>
    <p:sldId id="279" r:id="rId31"/>
    <p:sldId id="293" r:id="rId32"/>
    <p:sldId id="296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4346"/>
    <a:srgbClr val="01A89E"/>
    <a:srgbClr val="00FDFF"/>
    <a:srgbClr val="FFFF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0" autoAdjust="0"/>
    <p:restoredTop sz="94667"/>
  </p:normalViewPr>
  <p:slideViewPr>
    <p:cSldViewPr snapToGrid="0" showGuides="1">
      <p:cViewPr>
        <p:scale>
          <a:sx n="110" d="100"/>
          <a:sy n="110" d="100"/>
        </p:scale>
        <p:origin x="408" y="4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503C8-350F-1D41-AC54-EE1E9E10B745}" type="datetimeFigureOut">
              <a:rPr lang="en-IE" smtClean="0"/>
              <a:t>10/11/2016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6E1C1-0534-D44E-A655-9E24DB231DE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494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See also :before and :after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6E1C1-0534-D44E-A655-9E24DB231DE0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627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9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1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0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9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9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6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3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1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F4EA-0CDB-4DDE-A1F4-023C7D425DD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/>
          <a:stretch/>
        </p:blipFill>
        <p:spPr>
          <a:xfrm>
            <a:off x="2631966" y="78205"/>
            <a:ext cx="6858000" cy="614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2" y="78205"/>
            <a:ext cx="2403244" cy="9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837128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Introducing CSS</a:t>
            </a:r>
            <a:endParaRPr lang="en-US" sz="4000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1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Method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Four Challenges: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Style “</a:t>
            </a:r>
            <a:r>
              <a:rPr lang="en-IE" sz="3200" dirty="0" err="1" smtClean="0">
                <a:latin typeface="Helvetica" panose="020B0604020202020204" pitchFamily="2" charset="0"/>
              </a:rPr>
              <a:t>history.html</a:t>
            </a:r>
            <a:r>
              <a:rPr lang="en-IE" sz="3200" dirty="0" smtClean="0">
                <a:latin typeface="Helvetica" panose="020B0604020202020204" pitchFamily="2" charset="0"/>
              </a:rPr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Create a Navigation Bar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Single Page site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Multi-page site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IE" sz="3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4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CSS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Cascading </a:t>
            </a:r>
            <a:r>
              <a:rPr lang="en-IE" sz="3200" dirty="0">
                <a:latin typeface="Helvetica" panose="020B0604020202020204" pitchFamily="2" charset="0"/>
              </a:rPr>
              <a:t>	→	</a:t>
            </a:r>
            <a:r>
              <a:rPr lang="en-IE" sz="3200" dirty="0" smtClean="0">
                <a:latin typeface="Helvetica" panose="020B0604020202020204" pitchFamily="2" charset="0"/>
              </a:rPr>
              <a:t>Closest to the code wins</a:t>
            </a: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Style </a:t>
            </a:r>
            <a:r>
              <a:rPr lang="en-IE" sz="3200" dirty="0">
                <a:latin typeface="Helvetica" panose="020B0604020202020204" pitchFamily="2" charset="0"/>
              </a:rPr>
              <a:t>		→	</a:t>
            </a:r>
            <a:r>
              <a:rPr lang="en-IE" sz="3200" dirty="0" smtClean="0">
                <a:latin typeface="Helvetica" panose="020B0604020202020204" pitchFamily="2" charset="0"/>
              </a:rPr>
              <a:t>Not a programming language</a:t>
            </a: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Sheet	 </a:t>
            </a:r>
            <a:r>
              <a:rPr lang="en-IE" sz="3200" dirty="0">
                <a:latin typeface="Helvetica" panose="020B0604020202020204" pitchFamily="2" charset="0"/>
              </a:rPr>
              <a:t>	→	</a:t>
            </a:r>
            <a:r>
              <a:rPr lang="en-IE" sz="3200" dirty="0" smtClean="0">
                <a:latin typeface="Helvetica" panose="020B0604020202020204" pitchFamily="2" charset="0"/>
              </a:rPr>
              <a:t>Standalone .</a:t>
            </a:r>
            <a:r>
              <a:rPr lang="en-IE" sz="3200" dirty="0" err="1" smtClean="0">
                <a:latin typeface="Helvetica" panose="020B0604020202020204" pitchFamily="2" charset="0"/>
              </a:rPr>
              <a:t>css</a:t>
            </a:r>
            <a:r>
              <a:rPr lang="en-IE" sz="3200" dirty="0" smtClean="0">
                <a:latin typeface="Helvetica" panose="020B0604020202020204" pitchFamily="2" charset="0"/>
              </a:rPr>
              <a:t> file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373524" y="4297685"/>
            <a:ext cx="6546112" cy="1953710"/>
          </a:xfrm>
          <a:prstGeom prst="roundRect">
            <a:avLst>
              <a:gd name="adj" fmla="val 803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Rounded Rectangle 1"/>
          <p:cNvSpPr/>
          <p:nvPr/>
        </p:nvSpPr>
        <p:spPr>
          <a:xfrm>
            <a:off x="3306725" y="999461"/>
            <a:ext cx="4667694" cy="2955851"/>
          </a:xfrm>
          <a:prstGeom prst="roundRect">
            <a:avLst>
              <a:gd name="adj" fmla="val 803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example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079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Opening</a:t>
            </a:r>
            <a:r>
              <a:rPr lang="en-IE" sz="3200" dirty="0">
                <a:latin typeface="Helvetica" panose="020B0604020202020204" pitchFamily="2" charset="0"/>
              </a:rPr>
              <a:t>	→	</a:t>
            </a:r>
            <a:r>
              <a:rPr lang="en-IE" sz="3200" dirty="0" smtClean="0">
                <a:latin typeface="Consolas" panose="020B0609020204030204" pitchFamily="49" charset="0"/>
              </a:rPr>
              <a:t>selector{</a:t>
            </a:r>
            <a:endParaRPr lang="en-IE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3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Style	</a:t>
            </a:r>
            <a:r>
              <a:rPr lang="en-IE" sz="3200" dirty="0">
                <a:latin typeface="Helvetica" panose="020B0604020202020204" pitchFamily="2" charset="0"/>
              </a:rPr>
              <a:t>	</a:t>
            </a:r>
            <a:r>
              <a:rPr lang="en-IE" sz="3200" dirty="0" smtClean="0">
                <a:latin typeface="Helvetica" panose="020B0604020202020204" pitchFamily="2" charset="0"/>
              </a:rPr>
              <a:t>→		</a:t>
            </a:r>
            <a:r>
              <a:rPr lang="en-IE" sz="3200" i="1" dirty="0" smtClean="0">
                <a:latin typeface="Helvetica" panose="020B0604020202020204" pitchFamily="2" charset="0"/>
              </a:rPr>
              <a:t>attribute : value;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Closing 	→	</a:t>
            </a:r>
            <a:r>
              <a:rPr lang="en-IE" sz="32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Example		→	</a:t>
            </a:r>
            <a:r>
              <a:rPr lang="en-IE" sz="32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body</a:t>
            </a:r>
            <a:r>
              <a:rPr lang="en-IE" sz="32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IE" sz="3200" dirty="0">
                <a:latin typeface="Consolas" panose="020B0609020204030204" pitchFamily="49" charset="0"/>
              </a:rPr>
              <a:t>					</a:t>
            </a:r>
            <a:r>
              <a:rPr lang="en-IE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background-</a:t>
            </a:r>
            <a:r>
              <a:rPr lang="en-IE" sz="3200" b="1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IE" sz="3200" b="1" dirty="0" smtClean="0">
                <a:latin typeface="Consolas" panose="020B0609020204030204" pitchFamily="49" charset="0"/>
              </a:rPr>
              <a:t>:</a:t>
            </a:r>
            <a:r>
              <a:rPr lang="en-IE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E" sz="3200" b="1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gray</a:t>
            </a:r>
            <a:r>
              <a:rPr lang="en-IE" sz="3200" dirty="0" smtClean="0">
                <a:latin typeface="Consolas" panose="020B0609020204030204" pitchFamily="49" charset="0"/>
              </a:rPr>
              <a:t>;</a:t>
            </a:r>
            <a:endParaRPr lang="en-IE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nsolas" panose="020B0609020204030204" pitchFamily="49" charset="0"/>
              </a:rPr>
              <a:t>				}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8074" y="2955851"/>
            <a:ext cx="4061638" cy="1998921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Selectors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86815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Styling elements by their tag names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html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i="1" dirty="0" smtClean="0">
                <a:solidFill>
                  <a:srgbClr val="66D9EF"/>
                </a:solidFill>
                <a:latin typeface=""/>
              </a:rPr>
              <a:t>property</a:t>
            </a:r>
            <a:r>
              <a:rPr lang="en-IE" sz="3200" dirty="0" smtClean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i="1" dirty="0" smtClean="0">
                <a:solidFill>
                  <a:srgbClr val="66D9EF"/>
                </a:solidFill>
                <a:latin typeface=""/>
              </a:rPr>
              <a:t>value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;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}</a:t>
            </a:r>
          </a:p>
          <a:p>
            <a:pPr marL="0" indent="0">
              <a:buNone/>
            </a:pP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73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4649970"/>
            <a:ext cx="4499344" cy="1637415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tangle 4"/>
          <p:cNvSpPr/>
          <p:nvPr/>
        </p:nvSpPr>
        <p:spPr>
          <a:xfrm>
            <a:off x="838200" y="1818166"/>
            <a:ext cx="4499344" cy="1637415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Classes &amp; IDs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967562"/>
            <a:ext cx="10515600" cy="5656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>
                <a:latin typeface="Helvetica" panose="020B0604020202020204" pitchFamily="2" charset="0"/>
              </a:rPr>
              <a:t>Classes - Groups of similar components, begins with ‘.’</a:t>
            </a:r>
          </a:p>
          <a:p>
            <a:pPr marL="0" indent="0">
              <a:buNone/>
            </a:pPr>
            <a:endParaRPr lang="en-IE" sz="2400" dirty="0" smtClean="0">
              <a:solidFill>
                <a:srgbClr val="A6E22E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 smtClean="0">
                <a:solidFill>
                  <a:srgbClr val="A6E22E"/>
                </a:solidFill>
                <a:latin typeface=""/>
              </a:rPr>
              <a:t>.</a:t>
            </a:r>
            <a:r>
              <a:rPr lang="en-IE" sz="2400" dirty="0" err="1">
                <a:solidFill>
                  <a:srgbClr val="A6E22E"/>
                </a:solidFill>
                <a:latin typeface=""/>
              </a:rPr>
              <a:t>myClass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i="1" dirty="0">
                <a:solidFill>
                  <a:srgbClr val="66D9EF"/>
                </a:solidFill>
                <a:latin typeface=""/>
              </a:rPr>
              <a:t>property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i="1" dirty="0">
                <a:solidFill>
                  <a:srgbClr val="66D9EF"/>
                </a:solidFill>
                <a:latin typeface=""/>
              </a:rPr>
              <a:t>value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;</a:t>
            </a:r>
            <a:endParaRPr lang="en-IE" sz="24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}</a:t>
            </a:r>
          </a:p>
          <a:p>
            <a:pPr marL="0" indent="0">
              <a:buNone/>
            </a:pPr>
            <a:endParaRPr lang="en-IE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dirty="0" smtClean="0">
                <a:latin typeface="Helvetica" panose="020B0604020202020204" pitchFamily="2" charset="0"/>
              </a:rPr>
              <a:t>IDs - Used for individual elements, begins with ‘#’</a:t>
            </a:r>
          </a:p>
          <a:p>
            <a:pPr marL="0" indent="0">
              <a:buNone/>
            </a:pPr>
            <a:endParaRPr lang="en-IE" sz="2400" dirty="0" smtClean="0">
              <a:solidFill>
                <a:srgbClr val="A6E22E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 smtClean="0">
                <a:solidFill>
                  <a:srgbClr val="A6E22E"/>
                </a:solidFill>
                <a:latin typeface=""/>
              </a:rPr>
              <a:t>#</a:t>
            </a:r>
            <a:r>
              <a:rPr lang="en-IE" sz="2400" dirty="0" err="1">
                <a:solidFill>
                  <a:srgbClr val="A6E22E"/>
                </a:solidFill>
                <a:latin typeface=""/>
              </a:rPr>
              <a:t>myId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i="1" dirty="0">
                <a:solidFill>
                  <a:srgbClr val="66D9EF"/>
                </a:solidFill>
                <a:latin typeface=""/>
              </a:rPr>
              <a:t>property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i="1" dirty="0">
                <a:solidFill>
                  <a:srgbClr val="66D9EF"/>
                </a:solidFill>
                <a:latin typeface=""/>
              </a:rPr>
              <a:t>value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;</a:t>
            </a:r>
            <a:endParaRPr lang="en-IE" sz="24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}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1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Adding Style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739878" y="930890"/>
            <a:ext cx="4736690" cy="557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smtClean="0">
                <a:latin typeface="Helvetica" panose="020B0604020202020204" pitchFamily="2" charset="0"/>
              </a:rPr>
              <a:t>&lt;style&gt; tags </a:t>
            </a:r>
            <a:endParaRPr lang="en-IE" sz="3200" dirty="0" smtClean="0">
              <a:latin typeface="Helvetica" panose="020B0604020202020204" pitchFamily="2" charset="0"/>
            </a:endParaRPr>
          </a:p>
        </p:txBody>
      </p:sp>
      <p:sp>
        <p:nvSpPr>
          <p:cNvPr id="4" name="Content Placeholder 10"/>
          <p:cNvSpPr txBox="1">
            <a:spLocks/>
          </p:cNvSpPr>
          <p:nvPr/>
        </p:nvSpPr>
        <p:spPr>
          <a:xfrm>
            <a:off x="7069795" y="930890"/>
            <a:ext cx="4736690" cy="557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&lt;link&gt; tag </a:t>
            </a:r>
          </a:p>
        </p:txBody>
      </p:sp>
      <p:sp>
        <p:nvSpPr>
          <p:cNvPr id="5" name="Content Placeholder 9"/>
          <p:cNvSpPr txBox="1">
            <a:spLocks/>
          </p:cNvSpPr>
          <p:nvPr/>
        </p:nvSpPr>
        <p:spPr>
          <a:xfrm>
            <a:off x="739878" y="1717177"/>
            <a:ext cx="4144428" cy="48324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dirty="0">
                <a:solidFill>
                  <a:schemeClr val="bg1"/>
                </a:solidFill>
                <a:latin typeface=""/>
              </a:rPr>
              <a:t>&lt;</a:t>
            </a:r>
            <a:r>
              <a:rPr lang="en-IE" sz="2400" dirty="0">
                <a:solidFill>
                  <a:srgbClr val="F92672"/>
                </a:solidFill>
                <a:latin typeface=""/>
              </a:rPr>
              <a:t>head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E" sz="2400" dirty="0" smtClean="0">
              <a:solidFill>
                <a:schemeClr val="bg1"/>
              </a:solidFill>
              <a:latin typeface="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chemeClr val="bg1"/>
                </a:solidFill>
                <a:latin typeface=""/>
              </a:rPr>
              <a:t>  &lt;</a:t>
            </a:r>
            <a:r>
              <a:rPr lang="en-IE" sz="2400" dirty="0" smtClean="0">
                <a:solidFill>
                  <a:srgbClr val="F92672"/>
                </a:solidFill>
                <a:latin typeface=""/>
              </a:rPr>
              <a:t>style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F92672"/>
                </a:solidFill>
                <a:latin typeface=""/>
              </a:rPr>
              <a:t>  body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     </a:t>
            </a:r>
            <a:r>
              <a:rPr lang="en-US" sz="2400" dirty="0" smtClean="0">
                <a:solidFill>
                  <a:srgbClr val="66D9EF"/>
                </a:solidFill>
                <a:latin typeface=""/>
              </a:rPr>
              <a:t>background-color</a:t>
            </a:r>
            <a:r>
              <a:rPr lang="en-US" sz="2400" dirty="0" smtClean="0">
                <a:solidFill>
                  <a:schemeClr val="bg1"/>
                </a:solidFill>
                <a:latin typeface=""/>
              </a:rPr>
              <a:t>: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 green;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     </a:t>
            </a:r>
            <a:r>
              <a:rPr lang="en-US" sz="2400" dirty="0" smtClean="0">
                <a:solidFill>
                  <a:srgbClr val="66D9EF"/>
                </a:solidFill>
                <a:latin typeface=""/>
              </a:rPr>
              <a:t>color</a:t>
            </a:r>
            <a:r>
              <a:rPr lang="en-US" sz="2400" dirty="0" smtClean="0">
                <a:solidFill>
                  <a:schemeClr val="bg1"/>
                </a:solidFill>
                <a:latin typeface=""/>
              </a:rPr>
              <a:t>: 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white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 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bg1"/>
                </a:solidFill>
                <a:latin typeface=""/>
              </a:rPr>
              <a:t>  &lt;/</a:t>
            </a:r>
            <a:r>
              <a:rPr lang="en-US" sz="2400" dirty="0" smtClean="0">
                <a:solidFill>
                  <a:srgbClr val="F92672"/>
                </a:solidFill>
                <a:latin typeface=""/>
              </a:rPr>
              <a:t>style</a:t>
            </a:r>
            <a:r>
              <a:rPr lang="en-US" sz="2400" dirty="0" smtClean="0">
                <a:solidFill>
                  <a:schemeClr val="bg1"/>
                </a:solidFill>
                <a:latin typeface=""/>
              </a:rPr>
              <a:t>&gt;</a:t>
            </a:r>
          </a:p>
          <a:p>
            <a:pPr marL="0" indent="0">
              <a:buNone/>
            </a:pPr>
            <a:r>
              <a:rPr lang="en-IE" sz="2400" dirty="0" smtClean="0">
                <a:solidFill>
                  <a:schemeClr val="bg1"/>
                </a:solidFill>
                <a:latin typeface=""/>
              </a:rPr>
              <a:t>&lt;/</a:t>
            </a:r>
            <a:r>
              <a:rPr lang="en-IE" sz="2400" dirty="0" smtClean="0">
                <a:solidFill>
                  <a:srgbClr val="F92672"/>
                </a:solidFill>
                <a:latin typeface=""/>
              </a:rPr>
              <a:t>head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5138550" y="1717177"/>
            <a:ext cx="6667935" cy="2394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dirty="0" smtClean="0">
                <a:solidFill>
                  <a:schemeClr val="bg1"/>
                </a:solidFill>
                <a:latin typeface=""/>
              </a:rPr>
              <a:t>&lt;</a:t>
            </a:r>
            <a:r>
              <a:rPr lang="en-IE" sz="2400" dirty="0" smtClean="0">
                <a:solidFill>
                  <a:srgbClr val="F92672"/>
                </a:solidFill>
                <a:latin typeface=""/>
              </a:rPr>
              <a:t>head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&gt;</a:t>
            </a:r>
          </a:p>
          <a:p>
            <a:pPr marL="0" indent="0">
              <a:buNone/>
            </a:pPr>
            <a:endParaRPr lang="en-IE" sz="2400" dirty="0" smtClean="0">
              <a:solidFill>
                <a:srgbClr val="F9267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 smtClean="0">
                <a:solidFill>
                  <a:srgbClr val="F92672"/>
                </a:solidFill>
                <a:latin typeface=""/>
              </a:rPr>
              <a:t>   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 &lt;</a:t>
            </a:r>
            <a:r>
              <a:rPr lang="en-IE" sz="2400" dirty="0">
                <a:solidFill>
                  <a:srgbClr val="F92672"/>
                </a:solidFill>
                <a:latin typeface=""/>
              </a:rPr>
              <a:t>link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dirty="0" err="1">
                <a:solidFill>
                  <a:srgbClr val="A6E22E"/>
                </a:solidFill>
                <a:latin typeface=""/>
              </a:rPr>
              <a:t>rel</a:t>
            </a:r>
            <a:r>
              <a:rPr lang="en-IE" sz="2400" dirty="0">
                <a:solidFill>
                  <a:srgbClr val="A6E22E"/>
                </a:solidFill>
                <a:latin typeface=""/>
              </a:rPr>
              <a:t>=</a:t>
            </a:r>
            <a:r>
              <a:rPr lang="en-IE" sz="2400" dirty="0">
                <a:solidFill>
                  <a:srgbClr val="E6DB74"/>
                </a:solidFill>
                <a:latin typeface=""/>
              </a:rPr>
              <a:t>"stylesheet"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dirty="0" err="1">
                <a:solidFill>
                  <a:srgbClr val="A6E22E"/>
                </a:solidFill>
                <a:latin typeface=""/>
              </a:rPr>
              <a:t>href</a:t>
            </a:r>
            <a:r>
              <a:rPr lang="en-IE" sz="2400" dirty="0">
                <a:solidFill>
                  <a:srgbClr val="A6E22E"/>
                </a:solidFill>
                <a:latin typeface=""/>
              </a:rPr>
              <a:t>=</a:t>
            </a:r>
            <a:r>
              <a:rPr lang="en-IE" sz="2400" dirty="0">
                <a:solidFill>
                  <a:srgbClr val="E6DB74"/>
                </a:solidFill>
                <a:latin typeface=""/>
              </a:rPr>
              <a:t>"</a:t>
            </a:r>
            <a:r>
              <a:rPr lang="en-IE" sz="2400" dirty="0" err="1" smtClean="0">
                <a:solidFill>
                  <a:srgbClr val="E6DB74"/>
                </a:solidFill>
                <a:latin typeface=""/>
              </a:rPr>
              <a:t>textStyles.css</a:t>
            </a:r>
            <a:r>
              <a:rPr lang="en-IE" sz="2400" dirty="0" smtClean="0">
                <a:solidFill>
                  <a:srgbClr val="E6DB74"/>
                </a:solidFill>
                <a:latin typeface=""/>
              </a:rPr>
              <a:t>” 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/&gt;</a:t>
            </a:r>
          </a:p>
          <a:p>
            <a:pPr marL="0" indent="0">
              <a:buNone/>
            </a:pPr>
            <a:endParaRPr lang="en-IE" sz="2400" dirty="0" smtClean="0">
              <a:solidFill>
                <a:srgbClr val="F9267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 smtClean="0">
                <a:solidFill>
                  <a:schemeClr val="bg1"/>
                </a:solidFill>
                <a:latin typeface=""/>
              </a:rPr>
              <a:t>&lt;/</a:t>
            </a:r>
            <a:r>
              <a:rPr lang="en-IE" sz="2400" dirty="0" smtClean="0">
                <a:solidFill>
                  <a:srgbClr val="F92672"/>
                </a:solidFill>
                <a:latin typeface=""/>
              </a:rPr>
              <a:t>head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&gt;</a:t>
            </a:r>
            <a:endParaRPr lang="en-IE" sz="2400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endParaRPr lang="en-IE" sz="2400" dirty="0">
              <a:solidFill>
                <a:srgbClr val="F8F8F2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505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Colours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Hex and </a:t>
            </a:r>
            <a:r>
              <a:rPr lang="en-IE" sz="3200" dirty="0" err="1" smtClean="0">
                <a:latin typeface="Helvetica" panose="020B0604020202020204" pitchFamily="2" charset="0"/>
              </a:rPr>
              <a:t>RGBa</a:t>
            </a: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43607"/>
            <a:ext cx="5583621" cy="5583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4862"/>
            <a:ext cx="4389821" cy="32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Backgrounds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11666483" cy="5659821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body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background-</a:t>
            </a:r>
            <a:r>
              <a:rPr lang="en-IE" sz="3200" dirty="0" err="1">
                <a:solidFill>
                  <a:srgbClr val="66D9EF"/>
                </a:solidFill>
                <a:latin typeface=""/>
              </a:rPr>
              <a:t>color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AE81FF"/>
                </a:solidFill>
                <a:latin typeface=""/>
              </a:rPr>
              <a:t>#</a:t>
            </a:r>
            <a:r>
              <a:rPr lang="en-IE" sz="3200" dirty="0" err="1">
                <a:solidFill>
                  <a:srgbClr val="AE81FF"/>
                </a:solidFill>
                <a:latin typeface=""/>
              </a:rPr>
              <a:t>fff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background-image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 err="1" smtClean="0">
                <a:solidFill>
                  <a:srgbClr val="E6DB74"/>
                </a:solidFill>
                <a:latin typeface=""/>
              </a:rPr>
              <a:t>url</a:t>
            </a:r>
            <a:r>
              <a:rPr lang="en-IE" sz="3200" dirty="0">
                <a:solidFill>
                  <a:srgbClr val="E6DB74"/>
                </a:solidFill>
                <a:latin typeface=""/>
              </a:rPr>
              <a:t>("../images/</a:t>
            </a:r>
            <a:r>
              <a:rPr lang="en-IE" sz="3200" dirty="0" err="1">
                <a:solidFill>
                  <a:srgbClr val="E6DB74"/>
                </a:solidFill>
                <a:latin typeface=""/>
              </a:rPr>
              <a:t>green_grad_tiny.png</a:t>
            </a:r>
            <a:r>
              <a:rPr lang="en-IE" sz="3200" dirty="0">
                <a:solidFill>
                  <a:srgbClr val="E6DB74"/>
                </a:solidFill>
                <a:latin typeface=""/>
              </a:rPr>
              <a:t>")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background-repeat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repeat-y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background-attachment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top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/*background-position: top right*/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/*background-size: cover</a:t>
            </a:r>
            <a:r>
              <a:rPr lang="en-IE" sz="3200" dirty="0" smtClean="0">
                <a:solidFill>
                  <a:srgbClr val="75715E"/>
                </a:solidFill>
                <a:latin typeface=""/>
              </a:rPr>
              <a:t>;*/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75715E"/>
                </a:solidFill>
                <a:latin typeface=""/>
              </a:rPr>
              <a:t>	/*background-size: </a:t>
            </a:r>
            <a:r>
              <a:rPr lang="en-IE" sz="3200" dirty="0" smtClean="0">
                <a:solidFill>
                  <a:srgbClr val="75715E"/>
                </a:solidFill>
                <a:latin typeface=""/>
              </a:rPr>
              <a:t>contain;*/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658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Challenge 1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78981" y="1113905"/>
            <a:ext cx="4042144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Style your “</a:t>
            </a:r>
            <a:r>
              <a:rPr lang="en-IE" dirty="0" err="1" smtClean="0"/>
              <a:t>history.html</a:t>
            </a:r>
            <a:r>
              <a:rPr lang="en-IE" dirty="0" smtClean="0"/>
              <a:t>” document to change the colours of the background, headings, links, paragraphs and list items.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Add a background image.</a:t>
            </a:r>
            <a:endParaRPr lang="en-IE" dirty="0"/>
          </a:p>
        </p:txBody>
      </p:sp>
      <p:grpSp>
        <p:nvGrpSpPr>
          <p:cNvPr id="29" name="Group 28"/>
          <p:cNvGrpSpPr/>
          <p:nvPr/>
        </p:nvGrpSpPr>
        <p:grpSpPr>
          <a:xfrm>
            <a:off x="4529470" y="897284"/>
            <a:ext cx="7442791" cy="5758697"/>
            <a:chOff x="4221125" y="780326"/>
            <a:chExt cx="7442791" cy="5758697"/>
          </a:xfrm>
        </p:grpSpPr>
        <p:grpSp>
          <p:nvGrpSpPr>
            <p:cNvPr id="24" name="Group 23"/>
            <p:cNvGrpSpPr/>
            <p:nvPr/>
          </p:nvGrpSpPr>
          <p:grpSpPr>
            <a:xfrm>
              <a:off x="4221125" y="780326"/>
              <a:ext cx="7442791" cy="5758697"/>
              <a:chOff x="6424551" y="1015410"/>
              <a:chExt cx="5040000" cy="57600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424551" y="1015410"/>
                <a:ext cx="5040000" cy="57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496551" y="1362038"/>
                <a:ext cx="4896000" cy="532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0854047" y="1015410"/>
                <a:ext cx="538504" cy="261256"/>
              </a:xfrm>
              <a:prstGeom prst="rect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400" b="1" dirty="0" smtClean="0"/>
                  <a:t>X</a:t>
                </a:r>
                <a:endParaRPr lang="en-IE" b="1" dirty="0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1" r="1133" b="25406"/>
            <a:stretch/>
          </p:blipFill>
          <p:spPr>
            <a:xfrm>
              <a:off x="4307135" y="1126954"/>
              <a:ext cx="7250455" cy="5331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5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Box Model</a:t>
            </a:r>
            <a:endParaRPr lang="en-US" sz="4000" dirty="0">
              <a:latin typeface="Helvetica Neue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16000" y="1119352"/>
            <a:ext cx="9360000" cy="5040000"/>
            <a:chOff x="1416000" y="1150883"/>
            <a:chExt cx="9360000" cy="5040000"/>
          </a:xfrm>
        </p:grpSpPr>
        <p:sp>
          <p:nvSpPr>
            <p:cNvPr id="3" name="Rectangle 2"/>
            <p:cNvSpPr/>
            <p:nvPr/>
          </p:nvSpPr>
          <p:spPr>
            <a:xfrm>
              <a:off x="1416000" y="1150883"/>
              <a:ext cx="9360000" cy="5040000"/>
            </a:xfrm>
            <a:prstGeom prst="rect">
              <a:avLst/>
            </a:prstGeom>
            <a:noFill/>
            <a:ln w="57150">
              <a:solidFill>
                <a:srgbClr val="00434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E" sz="2400" dirty="0" smtClean="0">
                  <a:solidFill>
                    <a:srgbClr val="004346"/>
                  </a:solidFill>
                </a:rPr>
                <a:t>Margin</a:t>
              </a:r>
              <a:endParaRPr lang="en-IE" sz="2400" dirty="0">
                <a:solidFill>
                  <a:srgbClr val="004346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56000" y="1690883"/>
              <a:ext cx="8280000" cy="3960000"/>
            </a:xfrm>
            <a:prstGeom prst="rect">
              <a:avLst/>
            </a:prstGeom>
            <a:solidFill>
              <a:srgbClr val="01A89E"/>
            </a:solidFill>
            <a:ln>
              <a:solidFill>
                <a:srgbClr val="01A8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E" sz="2400" dirty="0" smtClean="0"/>
                <a:t>Border</a:t>
              </a:r>
              <a:endParaRPr lang="en-IE" sz="2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496000" y="2230883"/>
              <a:ext cx="7200000" cy="28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E" sz="2400" dirty="0" smtClean="0">
                  <a:solidFill>
                    <a:srgbClr val="01A89E"/>
                  </a:solidFill>
                </a:rPr>
                <a:t>Padding</a:t>
              </a:r>
              <a:endParaRPr lang="en-IE" sz="2400" dirty="0">
                <a:solidFill>
                  <a:srgbClr val="01A89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36000" y="2770883"/>
              <a:ext cx="6120000" cy="1800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1A89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2800" b="1" dirty="0" smtClean="0">
                  <a:solidFill>
                    <a:srgbClr val="004346"/>
                  </a:solidFill>
                </a:rPr>
                <a:t>Content</a:t>
              </a:r>
              <a:endParaRPr lang="en-IE" sz="2800" b="1" dirty="0">
                <a:solidFill>
                  <a:srgbClr val="0043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9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333" y="3834146"/>
            <a:ext cx="10571998" cy="1201138"/>
          </a:xfrm>
        </p:spPr>
        <p:txBody>
          <a:bodyPr>
            <a:normAutofit/>
          </a:bodyPr>
          <a:lstStyle/>
          <a:p>
            <a:r>
              <a:rPr lang="en-IE" sz="4000" dirty="0" smtClean="0">
                <a:latin typeface="Helvetica Neue" pitchFamily="50" charset="0"/>
              </a:rPr>
              <a:t>Open sublime Text</a:t>
            </a:r>
            <a:endParaRPr lang="en-IE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" y="1757804"/>
            <a:ext cx="1135702" cy="1135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2333" y="1663935"/>
            <a:ext cx="6647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>
                <a:latin typeface="Helvetica Neue" pitchFamily="50" charset="0"/>
              </a:rPr>
              <a:t>SSID: </a:t>
            </a:r>
            <a:r>
              <a:rPr lang="en-IE" sz="4000" dirty="0" err="1">
                <a:latin typeface="Helvetica Neue" pitchFamily="50" charset="0"/>
              </a:rPr>
              <a:t>MakeShop</a:t>
            </a:r>
            <a:endParaRPr lang="en-IE" sz="4000" dirty="0">
              <a:latin typeface="Helvetica Neue" pitchFamily="50" charset="0"/>
            </a:endParaRPr>
          </a:p>
          <a:p>
            <a:r>
              <a:rPr lang="en-IE" sz="4000" dirty="0">
                <a:latin typeface="Helvetica Neue" pitchFamily="50" charset="0"/>
              </a:rPr>
              <a:t>Password: workshops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275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>
                <a:latin typeface="Helvetica Neue" pitchFamily="50" charset="0"/>
              </a:rPr>
              <a:t>Setup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72333" y="5602038"/>
            <a:ext cx="10571998" cy="1201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 err="1" smtClean="0">
                <a:latin typeface="Helvetica Neue" pitchFamily="50" charset="0"/>
              </a:rPr>
              <a:t>www.webdev.therobotfoundry.net</a:t>
            </a:r>
            <a:endParaRPr lang="en-IE" sz="3200" dirty="0">
              <a:latin typeface="Helvetica Neue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2" y="3724982"/>
            <a:ext cx="1152000" cy="115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2" y="566260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2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Box Model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7076090" cy="4320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div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de-DE" sz="3200" dirty="0">
                <a:solidFill>
                  <a:srgbClr val="F8F8F2"/>
                </a:solidFill>
                <a:latin typeface=""/>
              </a:rPr>
              <a:t>    </a:t>
            </a:r>
            <a:r>
              <a:rPr lang="de-DE" sz="3200" dirty="0" err="1">
                <a:solidFill>
                  <a:srgbClr val="66D9EF"/>
                </a:solidFill>
                <a:latin typeface=""/>
              </a:rPr>
              <a:t>width</a:t>
            </a:r>
            <a:r>
              <a:rPr lang="de-DE" sz="3200" dirty="0">
                <a:solidFill>
                  <a:schemeClr val="bg1"/>
                </a:solidFill>
                <a:latin typeface=""/>
              </a:rPr>
              <a:t>: </a:t>
            </a:r>
            <a:r>
              <a:rPr lang="de-DE" sz="3200" dirty="0">
                <a:solidFill>
                  <a:srgbClr val="AE81FF"/>
                </a:solidFill>
                <a:latin typeface=""/>
              </a:rPr>
              <a:t>250px</a:t>
            </a:r>
            <a:r>
              <a:rPr lang="de-D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8F8F2"/>
                </a:solidFill>
                <a:latin typeface=""/>
              </a:rPr>
              <a:t>    </a:t>
            </a:r>
            <a:r>
              <a:rPr lang="en-US" sz="3200" dirty="0">
                <a:solidFill>
                  <a:srgbClr val="66D9EF"/>
                </a:solidFill>
                <a:latin typeface=""/>
              </a:rPr>
              <a:t>height</a:t>
            </a:r>
            <a:r>
              <a:rPr lang="en-US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3200" dirty="0">
                <a:solidFill>
                  <a:srgbClr val="AE81FF"/>
                </a:solidFill>
                <a:latin typeface=""/>
              </a:rPr>
              <a:t>250px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8F8F2"/>
                </a:solidFill>
                <a:latin typeface=""/>
              </a:rPr>
              <a:t>    </a:t>
            </a:r>
            <a:r>
              <a:rPr lang="en-US" sz="3200" dirty="0">
                <a:solidFill>
                  <a:srgbClr val="66D9EF"/>
                </a:solidFill>
                <a:latin typeface=""/>
              </a:rPr>
              <a:t>border</a:t>
            </a:r>
            <a:r>
              <a:rPr lang="en-US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3200" dirty="0">
                <a:solidFill>
                  <a:srgbClr val="AE81FF"/>
                </a:solidFill>
                <a:latin typeface=""/>
              </a:rPr>
              <a:t>25px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3200" dirty="0">
                <a:solidFill>
                  <a:srgbClr val="66D9EF"/>
                </a:solidFill>
                <a:latin typeface=""/>
              </a:rPr>
              <a:t>solid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 green;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8F8F2"/>
                </a:solidFill>
                <a:latin typeface=""/>
              </a:rPr>
              <a:t>    </a:t>
            </a:r>
            <a:r>
              <a:rPr lang="en-US" sz="3200" dirty="0">
                <a:solidFill>
                  <a:srgbClr val="66D9EF"/>
                </a:solidFill>
                <a:latin typeface=""/>
              </a:rPr>
              <a:t>padding</a:t>
            </a:r>
            <a:r>
              <a:rPr lang="en-US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3200" dirty="0">
                <a:solidFill>
                  <a:srgbClr val="AE81FF"/>
                </a:solidFill>
                <a:latin typeface=""/>
              </a:rPr>
              <a:t>25px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hu-HU" sz="3200" dirty="0">
                <a:solidFill>
                  <a:srgbClr val="F8F8F2"/>
                </a:solidFill>
                <a:latin typeface=""/>
              </a:rPr>
              <a:t>    </a:t>
            </a:r>
            <a:r>
              <a:rPr lang="hu-HU" sz="3200" dirty="0">
                <a:solidFill>
                  <a:srgbClr val="66D9EF"/>
                </a:solidFill>
                <a:latin typeface=""/>
              </a:rPr>
              <a:t>margin</a:t>
            </a:r>
            <a:r>
              <a:rPr lang="hu-HU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hu-HU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hu-HU" sz="3200" dirty="0">
                <a:solidFill>
                  <a:srgbClr val="AE81FF"/>
                </a:solidFill>
                <a:latin typeface=""/>
              </a:rPr>
              <a:t>25px</a:t>
            </a:r>
            <a:r>
              <a:rPr lang="hu-HU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hu-HU" sz="3200" dirty="0">
                <a:solidFill>
                  <a:srgbClr val="F8F8F2"/>
                </a:solidFill>
                <a:latin typeface="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788" y="1787477"/>
            <a:ext cx="4042212" cy="27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Positioning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7833" y="1931359"/>
            <a:ext cx="7076090" cy="4320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div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Position: relative</a:t>
            </a: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Display: block</a:t>
            </a: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Float: left</a:t>
            </a:r>
            <a:endParaRPr lang="hu-HU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hu-HU" sz="3200" dirty="0">
                <a:solidFill>
                  <a:srgbClr val="F8F8F2"/>
                </a:solidFill>
                <a:latin typeface="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05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Challenge 2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113905"/>
            <a:ext cx="4456814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Create a CSS menu.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E" dirty="0" smtClean="0"/>
              <a:t>Display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E" dirty="0" smtClean="0"/>
              <a:t>Float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E" dirty="0" smtClean="0"/>
              <a:t>Text-Decoration</a:t>
            </a:r>
            <a:endParaRPr lang="en-IE" dirty="0"/>
          </a:p>
        </p:txBody>
      </p:sp>
      <p:grpSp>
        <p:nvGrpSpPr>
          <p:cNvPr id="4" name="Group 3"/>
          <p:cNvGrpSpPr/>
          <p:nvPr/>
        </p:nvGrpSpPr>
        <p:grpSpPr>
          <a:xfrm>
            <a:off x="6897768" y="771537"/>
            <a:ext cx="5040000" cy="5760000"/>
            <a:chOff x="6424551" y="1015410"/>
            <a:chExt cx="50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6424551" y="1015410"/>
              <a:ext cx="5040000" cy="57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96551" y="1362038"/>
              <a:ext cx="4896000" cy="53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854047" y="1015410"/>
              <a:ext cx="538504" cy="261256"/>
            </a:xfrm>
            <a:prstGeom prst="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400" b="1" dirty="0" smtClean="0"/>
                <a:t>X</a:t>
              </a:r>
              <a:endParaRPr lang="en-IE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>
          <a:xfrm>
            <a:off x="6969768" y="1113905"/>
            <a:ext cx="4899280" cy="434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Text Attributes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7076090" cy="5760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p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text-align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 </a:t>
            </a:r>
            <a:r>
              <a:rPr lang="en-IE" sz="3200" dirty="0" err="1">
                <a:solidFill>
                  <a:srgbClr val="66D9EF"/>
                </a:solidFill>
                <a:latin typeface=""/>
              </a:rPr>
              <a:t>center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/*text-align: left;*/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/*text-align: right;*/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/*text-align: justify;*/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text-transform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uppercase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/*text-transform: lowercase;*/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/*text-transform: capitalize;*/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}</a:t>
            </a:r>
            <a:endParaRPr lang="en-IE" sz="3200" dirty="0">
              <a:solidFill>
                <a:srgbClr val="F8F8F2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450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Text Attributes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7076090" cy="5766579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p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text-align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 </a:t>
            </a:r>
            <a:r>
              <a:rPr lang="en-IE" sz="3200" dirty="0" err="1">
                <a:solidFill>
                  <a:srgbClr val="66D9EF"/>
                </a:solidFill>
                <a:latin typeface=""/>
              </a:rPr>
              <a:t>center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;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text-transform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uppercase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endParaRPr lang="en-IE" sz="32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text-indent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AE81FF"/>
                </a:solidFill>
                <a:latin typeface=""/>
              </a:rPr>
              <a:t>50px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 smtClean="0">
                <a:solidFill>
                  <a:srgbClr val="75715E"/>
                </a:solidFill>
                <a:latin typeface=""/>
              </a:rPr>
              <a:t>	/*text-indent: 3em;*/</a:t>
            </a:r>
            <a:endParaRPr lang="en-IE" sz="32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line-height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AE81FF"/>
                </a:solidFill>
                <a:latin typeface=""/>
              </a:rPr>
              <a:t>1</a:t>
            </a:r>
            <a:r>
              <a:rPr lang="en-IE" sz="3200" dirty="0">
                <a:solidFill>
                  <a:srgbClr val="F92672"/>
                </a:solidFill>
                <a:latin typeface=""/>
              </a:rPr>
              <a:t>.</a:t>
            </a:r>
            <a:r>
              <a:rPr lang="en-IE" sz="3200" dirty="0">
                <a:solidFill>
                  <a:srgbClr val="AE81FF"/>
                </a:solidFill>
                <a:latin typeface=""/>
              </a:rPr>
              <a:t>2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endParaRPr lang="en-IE" sz="32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}</a:t>
            </a:r>
            <a:endParaRPr lang="en-IE" sz="3200" dirty="0">
              <a:solidFill>
                <a:srgbClr val="F8F8F2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424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Font Attributes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7076090" cy="5400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p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{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font-size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AE81FF"/>
                </a:solidFill>
                <a:latin typeface=""/>
              </a:rPr>
              <a:t>20px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font-weight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bold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font-style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italic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font-variant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small-caps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font-family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E6DB74"/>
                </a:solidFill>
                <a:latin typeface=""/>
              </a:rPr>
              <a:t>'Arial'</a:t>
            </a:r>
            <a:r>
              <a:rPr lang="en-IE" sz="3200" dirty="0">
                <a:solidFill>
                  <a:srgbClr val="F92672"/>
                </a:solidFill>
                <a:latin typeface=""/>
              </a:rPr>
              <a:t>,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sans-serif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}</a:t>
            </a:r>
            <a:endParaRPr lang="en-IE" sz="3200" dirty="0">
              <a:solidFill>
                <a:srgbClr val="F8F8F2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9424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Google Fonts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Google Fonts</a:t>
            </a: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945931"/>
            <a:ext cx="1033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Font Awesome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4351"/>
            <a:ext cx="10515600" cy="512381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Font Awesome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994351"/>
            <a:ext cx="1092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Challenge 3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113905"/>
            <a:ext cx="3925186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Full screen, inspirational quotes.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Transparent DIVs</a:t>
            </a:r>
            <a:endParaRPr lang="en-IE" dirty="0"/>
          </a:p>
        </p:txBody>
      </p:sp>
      <p:grpSp>
        <p:nvGrpSpPr>
          <p:cNvPr id="4" name="Group 3"/>
          <p:cNvGrpSpPr/>
          <p:nvPr/>
        </p:nvGrpSpPr>
        <p:grpSpPr>
          <a:xfrm>
            <a:off x="6096000" y="814068"/>
            <a:ext cx="5818772" cy="5884444"/>
            <a:chOff x="6610689" y="803434"/>
            <a:chExt cx="5040000" cy="5112480"/>
          </a:xfrm>
        </p:grpSpPr>
        <p:grpSp>
          <p:nvGrpSpPr>
            <p:cNvPr id="5" name="Group 4"/>
            <p:cNvGrpSpPr/>
            <p:nvPr/>
          </p:nvGrpSpPr>
          <p:grpSpPr>
            <a:xfrm>
              <a:off x="6610689" y="803434"/>
              <a:ext cx="5040000" cy="5112480"/>
              <a:chOff x="6424551" y="1015410"/>
              <a:chExt cx="5040000" cy="57600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424551" y="1015410"/>
                <a:ext cx="5040000" cy="57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496551" y="1362038"/>
                <a:ext cx="4896000" cy="532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0854047" y="1015410"/>
                <a:ext cx="538504" cy="261256"/>
              </a:xfrm>
              <a:prstGeom prst="rect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400" b="1" dirty="0" smtClean="0"/>
                  <a:t>X</a:t>
                </a:r>
                <a:endParaRPr lang="en-IE" b="1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689" y="1096897"/>
              <a:ext cx="4896000" cy="4765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91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Pseudo Selectors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5580000" cy="4320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F92672"/>
                </a:solidFill>
                <a:latin typeface=""/>
              </a:rPr>
              <a:t>a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>
                <a:solidFill>
                  <a:srgbClr val="66D9EF"/>
                </a:solidFill>
                <a:latin typeface=""/>
              </a:rPr>
              <a:t>background-</a:t>
            </a:r>
            <a:r>
              <a:rPr lang="en-IE" sz="2400" dirty="0" err="1">
                <a:solidFill>
                  <a:srgbClr val="66D9EF"/>
                </a:solidFill>
                <a:latin typeface=""/>
              </a:rPr>
              <a:t>color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black;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err="1">
                <a:solidFill>
                  <a:srgbClr val="66D9EF"/>
                </a:solidFill>
                <a:latin typeface=""/>
              </a:rPr>
              <a:t>color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yellow;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>
                <a:solidFill>
                  <a:srgbClr val="66D9EF"/>
                </a:solidFill>
                <a:latin typeface=""/>
              </a:rPr>
              <a:t>text-decoration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dirty="0">
                <a:solidFill>
                  <a:srgbClr val="66D9EF"/>
                </a:solidFill>
                <a:latin typeface=""/>
              </a:rPr>
              <a:t>none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>
                <a:solidFill>
                  <a:srgbClr val="75715E"/>
                </a:solidFill>
                <a:latin typeface=""/>
              </a:rPr>
              <a:t>/*text-decoration: underline;*/</a:t>
            </a:r>
            <a:endParaRPr lang="en-IE" sz="24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>
                <a:solidFill>
                  <a:srgbClr val="75715E"/>
                </a:solidFill>
                <a:latin typeface=""/>
              </a:rPr>
              <a:t>/*text-decoration: </a:t>
            </a:r>
            <a:r>
              <a:rPr lang="en-IE" sz="2400" dirty="0" err="1">
                <a:solidFill>
                  <a:srgbClr val="75715E"/>
                </a:solidFill>
                <a:latin typeface=""/>
              </a:rPr>
              <a:t>overline</a:t>
            </a:r>
            <a:r>
              <a:rPr lang="en-IE" sz="2400" dirty="0">
                <a:solidFill>
                  <a:srgbClr val="75715E"/>
                </a:solidFill>
                <a:latin typeface=""/>
              </a:rPr>
              <a:t>;*/</a:t>
            </a:r>
            <a:endParaRPr lang="en-IE" sz="24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>
                <a:solidFill>
                  <a:srgbClr val="75715E"/>
                </a:solidFill>
                <a:latin typeface=""/>
              </a:rPr>
              <a:t>/*text-decoration: line-through;*/</a:t>
            </a:r>
            <a:endParaRPr lang="en-IE" sz="24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}</a:t>
            </a:r>
            <a:endParaRPr lang="en-IE" sz="2400" dirty="0">
              <a:solidFill>
                <a:srgbClr val="F8F8F2"/>
              </a:solidFill>
              <a:latin typeface=""/>
            </a:endParaRPr>
          </a:p>
        </p:txBody>
      </p:sp>
      <p:sp>
        <p:nvSpPr>
          <p:cNvPr id="4" name="Content Placeholder 9"/>
          <p:cNvSpPr txBox="1">
            <a:spLocks/>
          </p:cNvSpPr>
          <p:nvPr/>
        </p:nvSpPr>
        <p:spPr>
          <a:xfrm>
            <a:off x="6300000" y="900000"/>
            <a:ext cx="5472000" cy="43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err="1" smtClean="0">
                <a:solidFill>
                  <a:srgbClr val="F92672"/>
                </a:solidFill>
                <a:latin typeface=""/>
              </a:rPr>
              <a:t>a</a:t>
            </a:r>
            <a:r>
              <a:rPr lang="en-IE" sz="2400" dirty="0" err="1" smtClean="0">
                <a:solidFill>
                  <a:srgbClr val="A6E22E"/>
                </a:solidFill>
                <a:latin typeface=""/>
              </a:rPr>
              <a:t>:hover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smtClean="0">
                <a:solidFill>
                  <a:srgbClr val="66D9EF"/>
                </a:solidFill>
                <a:latin typeface=""/>
              </a:rPr>
              <a:t>background-</a:t>
            </a:r>
            <a:r>
              <a:rPr lang="en-IE" sz="2400" dirty="0" err="1" smtClean="0">
                <a:solidFill>
                  <a:srgbClr val="66D9EF"/>
                </a:solidFill>
                <a:latin typeface=""/>
              </a:rPr>
              <a:t>color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 yellow;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err="1" smtClean="0">
                <a:solidFill>
                  <a:srgbClr val="66D9EF"/>
                </a:solidFill>
                <a:latin typeface=""/>
              </a:rPr>
              <a:t>color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 black;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smtClean="0">
                <a:solidFill>
                  <a:srgbClr val="75715E"/>
                </a:solidFill>
                <a:latin typeface=""/>
              </a:rPr>
              <a:t>/*text-decoration: none;*/</a:t>
            </a:r>
            <a:endParaRPr lang="en-IE" sz="24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smtClean="0">
                <a:solidFill>
                  <a:srgbClr val="66D9EF"/>
                </a:solidFill>
                <a:latin typeface=""/>
              </a:rPr>
              <a:t>text-decoration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dirty="0" smtClean="0">
                <a:solidFill>
                  <a:srgbClr val="66D9EF"/>
                </a:solidFill>
                <a:latin typeface=""/>
              </a:rPr>
              <a:t>underline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smtClean="0">
                <a:solidFill>
                  <a:srgbClr val="75715E"/>
                </a:solidFill>
                <a:latin typeface=""/>
              </a:rPr>
              <a:t>/*text-decoration: </a:t>
            </a:r>
            <a:r>
              <a:rPr lang="en-IE" sz="2400" dirty="0" err="1" smtClean="0">
                <a:solidFill>
                  <a:srgbClr val="75715E"/>
                </a:solidFill>
                <a:latin typeface=""/>
              </a:rPr>
              <a:t>overline</a:t>
            </a:r>
            <a:r>
              <a:rPr lang="en-IE" sz="2400" dirty="0" smtClean="0">
                <a:solidFill>
                  <a:srgbClr val="75715E"/>
                </a:solidFill>
                <a:latin typeface=""/>
              </a:rPr>
              <a:t>;*/</a:t>
            </a:r>
            <a:endParaRPr lang="en-IE" sz="24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smtClean="0">
                <a:solidFill>
                  <a:srgbClr val="75715E"/>
                </a:solidFill>
                <a:latin typeface=""/>
              </a:rPr>
              <a:t>/*text-decoration: line-through;*/</a:t>
            </a:r>
            <a:endParaRPr lang="en-IE" sz="24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}</a:t>
            </a:r>
            <a:endParaRPr lang="en-IE" sz="2400" dirty="0">
              <a:solidFill>
                <a:srgbClr val="F8F8F2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0876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88"/>
          <a:stretch/>
        </p:blipFill>
        <p:spPr>
          <a:xfrm>
            <a:off x="0" y="0"/>
            <a:ext cx="12192000" cy="6951550"/>
          </a:xfrm>
        </p:spPr>
      </p:pic>
    </p:spTree>
    <p:extLst>
      <p:ext uri="{BB962C8B-B14F-4D97-AF65-F5344CB8AC3E}">
        <p14:creationId xmlns:p14="http://schemas.microsoft.com/office/powerpoint/2010/main" val="153418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Sizing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162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Pixels</a:t>
            </a: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EMs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Challenge 4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113905"/>
            <a:ext cx="4775791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Fully styled site.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Navigation Bar.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Web Fonts.</a:t>
            </a:r>
            <a:endParaRPr lang="en-IE" dirty="0"/>
          </a:p>
        </p:txBody>
      </p:sp>
      <p:grpSp>
        <p:nvGrpSpPr>
          <p:cNvPr id="2" name="Group 1"/>
          <p:cNvGrpSpPr/>
          <p:nvPr/>
        </p:nvGrpSpPr>
        <p:grpSpPr>
          <a:xfrm>
            <a:off x="6081823" y="803434"/>
            <a:ext cx="5568866" cy="5895078"/>
            <a:chOff x="6610689" y="803434"/>
            <a:chExt cx="5040000" cy="5760000"/>
          </a:xfrm>
        </p:grpSpPr>
        <p:grpSp>
          <p:nvGrpSpPr>
            <p:cNvPr id="4" name="Group 3"/>
            <p:cNvGrpSpPr/>
            <p:nvPr/>
          </p:nvGrpSpPr>
          <p:grpSpPr>
            <a:xfrm>
              <a:off x="6610689" y="803434"/>
              <a:ext cx="5040000" cy="5760000"/>
              <a:chOff x="6424551" y="1015410"/>
              <a:chExt cx="50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424551" y="1015410"/>
                <a:ext cx="5040000" cy="57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496551" y="1362038"/>
                <a:ext cx="4896000" cy="532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0854047" y="1015410"/>
                <a:ext cx="538504" cy="261256"/>
              </a:xfrm>
              <a:prstGeom prst="rect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400" b="1" dirty="0" smtClean="0"/>
                  <a:t>X</a:t>
                </a:r>
                <a:endParaRPr lang="en-IE" b="1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"/>
            <a:stretch/>
          </p:blipFill>
          <p:spPr>
            <a:xfrm>
              <a:off x="6699695" y="1150062"/>
              <a:ext cx="4878994" cy="532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89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Grid Systems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162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Bootstrap</a:t>
            </a: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960</a:t>
            </a: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Consolas" panose="020B0609020204030204" pitchFamily="49" charset="0"/>
              </a:rPr>
              <a:t>SimpleGrid</a:t>
            </a:r>
            <a:endParaRPr lang="en-US" sz="3200" dirty="0">
              <a:latin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589424" y="856601"/>
            <a:ext cx="5040000" cy="5760000"/>
            <a:chOff x="6424551" y="1015410"/>
            <a:chExt cx="50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6424551" y="1015410"/>
              <a:ext cx="5040000" cy="57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96551" y="1362038"/>
              <a:ext cx="4896000" cy="53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854047" y="1015410"/>
              <a:ext cx="538504" cy="261256"/>
            </a:xfrm>
            <a:prstGeom prst="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400" b="1" dirty="0" smtClean="0"/>
                <a:t>X</a:t>
              </a:r>
              <a:endParaRPr lang="en-IE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424" y="1203229"/>
            <a:ext cx="4896000" cy="50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7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Demos</a:t>
            </a:r>
            <a:endParaRPr lang="en-US" sz="4000" dirty="0">
              <a:latin typeface="Helvetica Neue" pitchFamily="50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0010" y="877866"/>
            <a:ext cx="5040000" cy="5760000"/>
            <a:chOff x="6424551" y="1015410"/>
            <a:chExt cx="5040000" cy="5760000"/>
          </a:xfrm>
        </p:grpSpPr>
        <p:sp>
          <p:nvSpPr>
            <p:cNvPr id="11" name="Rectangle 10"/>
            <p:cNvSpPr/>
            <p:nvPr/>
          </p:nvSpPr>
          <p:spPr>
            <a:xfrm>
              <a:off x="6424551" y="1015410"/>
              <a:ext cx="5040000" cy="57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96551" y="1362038"/>
              <a:ext cx="4896000" cy="53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854047" y="1015410"/>
              <a:ext cx="538504" cy="261256"/>
            </a:xfrm>
            <a:prstGeom prst="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400" b="1" dirty="0" smtClean="0"/>
                <a:t>X</a:t>
              </a:r>
              <a:endParaRPr lang="en-IE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88667" y="927099"/>
            <a:ext cx="5232400" cy="5710767"/>
            <a:chOff x="6688667" y="927099"/>
            <a:chExt cx="5232400" cy="5710767"/>
          </a:xfrm>
        </p:grpSpPr>
        <p:sp>
          <p:nvSpPr>
            <p:cNvPr id="17" name="Rectangle: Rounded Corners 1"/>
            <p:cNvSpPr/>
            <p:nvPr/>
          </p:nvSpPr>
          <p:spPr>
            <a:xfrm>
              <a:off x="6688667" y="927099"/>
              <a:ext cx="5232400" cy="5710767"/>
            </a:xfrm>
            <a:prstGeom prst="roundRect">
              <a:avLst>
                <a:gd name="adj" fmla="val 3075"/>
              </a:avLst>
            </a:prstGeom>
            <a:noFill/>
            <a:ln w="76200">
              <a:solidFill>
                <a:srgbClr val="0043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Top Corners Rounded 2"/>
            <p:cNvSpPr/>
            <p:nvPr/>
          </p:nvSpPr>
          <p:spPr>
            <a:xfrm>
              <a:off x="6688667" y="927099"/>
              <a:ext cx="5232400" cy="409332"/>
            </a:xfrm>
            <a:prstGeom prst="round2SameRect">
              <a:avLst/>
            </a:prstGeom>
            <a:solidFill>
              <a:srgbClr val="004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923063" y="1040325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57459" y="1040325"/>
              <a:ext cx="182880" cy="18288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91855" y="1033316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39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/>
          <a:stretch/>
        </p:blipFill>
        <p:spPr>
          <a:xfrm>
            <a:off x="2631966" y="78205"/>
            <a:ext cx="6858000" cy="614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2" y="78205"/>
            <a:ext cx="2403244" cy="9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837128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Introducing CSS</a:t>
            </a:r>
            <a:endParaRPr lang="en-US" sz="4000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3275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Course Overview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Presentation (HTML/CSS)</a:t>
            </a:r>
          </a:p>
          <a:p>
            <a:pPr marL="514350" indent="-514350">
              <a:buFont typeface="+mj-lt"/>
              <a:buAutoNum type="arabicPeriod"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Interaction (Scripts/Databases)</a:t>
            </a:r>
          </a:p>
          <a:p>
            <a:pPr marL="514350" indent="-514350">
              <a:buFont typeface="+mj-lt"/>
              <a:buAutoNum type="arabicPeriod"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Hosting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7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err="1">
                <a:latin typeface="Helvetica" panose="020B0604020202020204" pitchFamily="2" charset="0"/>
              </a:rPr>
              <a:t>HyperText</a:t>
            </a:r>
            <a:r>
              <a:rPr lang="en-IE" sz="3200" dirty="0">
                <a:latin typeface="Helvetica" panose="020B0604020202020204" pitchFamily="2" charset="0"/>
              </a:rPr>
              <a:t> </a:t>
            </a:r>
            <a:r>
              <a:rPr lang="en-IE" sz="3200" dirty="0" err="1">
                <a:latin typeface="Helvetica" panose="020B0604020202020204" pitchFamily="2" charset="0"/>
              </a:rPr>
              <a:t>Markup</a:t>
            </a:r>
            <a:r>
              <a:rPr lang="en-IE" sz="3200" dirty="0">
                <a:latin typeface="Helvetica" panose="020B0604020202020204" pitchFamily="2" charset="0"/>
              </a:rPr>
              <a:t> Language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Structures a web document</a:t>
            </a: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3074" name="Picture 2" descr="http://www.izenda.com/wp-content/uploads/2014/10/IzendaWebLogo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64"/>
          <a:stretch/>
        </p:blipFill>
        <p:spPr bwMode="auto">
          <a:xfrm>
            <a:off x="9941719" y="738654"/>
            <a:ext cx="253729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14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Cascading Style Sheets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Gives style to the structure</a:t>
            </a: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3074" name="Picture 2" descr="http://www.izenda.com/wp-content/uploads/2014/10/IzendaWebLogo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1" t="-5748" r="-1656" b="5748"/>
          <a:stretch/>
        </p:blipFill>
        <p:spPr bwMode="auto">
          <a:xfrm>
            <a:off x="10184422" y="605160"/>
            <a:ext cx="233875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68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err="1">
                <a:latin typeface="Helvetica" panose="020B0604020202020204" pitchFamily="2" charset="0"/>
              </a:rPr>
              <a:t>Javascript</a:t>
            </a: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Versatile programming language</a:t>
            </a: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3074" name="Picture 2" descr="http://www.izenda.com/wp-content/uploads/2014/10/IzendaWebLogo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6" t="-5748" r="32622" b="5748"/>
          <a:stretch/>
        </p:blipFill>
        <p:spPr bwMode="auto">
          <a:xfrm>
            <a:off x="9952893" y="605160"/>
            <a:ext cx="244426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>
                <a:latin typeface="Helvetica Neue" pitchFamily="50" charset="0"/>
              </a:rPr>
              <a:t>Objective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Add style to the structure from week 1.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4379</TotalTime>
  <Words>326</Words>
  <Application>Microsoft Macintosh PowerPoint</Application>
  <PresentationFormat>Widescreen</PresentationFormat>
  <Paragraphs>204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Consolas</vt:lpstr>
      <vt:lpstr>Helvetica</vt:lpstr>
      <vt:lpstr>Helvetica Neue</vt:lpstr>
      <vt:lpstr>Arial</vt:lpstr>
      <vt:lpstr>Office Theme</vt:lpstr>
      <vt:lpstr>PowerPoint Presentation</vt:lpstr>
      <vt:lpstr>Open sublime 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Domhnall O'Hanlon</dc:creator>
  <cp:lastModifiedBy>Microsoft Office User</cp:lastModifiedBy>
  <cp:revision>76</cp:revision>
  <dcterms:created xsi:type="dcterms:W3CDTF">2016-08-02T11:54:36Z</dcterms:created>
  <dcterms:modified xsi:type="dcterms:W3CDTF">2016-11-10T19:57:22Z</dcterms:modified>
</cp:coreProperties>
</file>